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25"/>
  </p:notesMasterIdLst>
  <p:handoutMasterIdLst>
    <p:handoutMasterId r:id="rId26"/>
  </p:handoutMasterIdLst>
  <p:sldIdLst>
    <p:sldId id="392" r:id="rId7"/>
    <p:sldId id="447" r:id="rId8"/>
    <p:sldId id="437" r:id="rId9"/>
    <p:sldId id="256" r:id="rId10"/>
    <p:sldId id="406" r:id="rId11"/>
    <p:sldId id="435" r:id="rId12"/>
    <p:sldId id="433" r:id="rId13"/>
    <p:sldId id="436" r:id="rId14"/>
    <p:sldId id="434" r:id="rId15"/>
    <p:sldId id="441" r:id="rId16"/>
    <p:sldId id="442" r:id="rId17"/>
    <p:sldId id="443" r:id="rId18"/>
    <p:sldId id="444" r:id="rId19"/>
    <p:sldId id="445" r:id="rId20"/>
    <p:sldId id="446" r:id="rId21"/>
    <p:sldId id="438" r:id="rId22"/>
    <p:sldId id="440" r:id="rId23"/>
    <p:sldId id="439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47"/>
            <p14:sldId id="437"/>
            <p14:sldId id="256"/>
          </p14:sldIdLst>
        </p14:section>
        <p14:section name="Divider" id="{51CCA12B-2FAA-44F0-A11A-F7F932F45B2F}">
          <p14:sldIdLst>
            <p14:sldId id="406"/>
            <p14:sldId id="435"/>
            <p14:sldId id="433"/>
            <p14:sldId id="436"/>
            <p14:sldId id="434"/>
            <p14:sldId id="441"/>
            <p14:sldId id="442"/>
            <p14:sldId id="443"/>
            <p14:sldId id="444"/>
            <p14:sldId id="445"/>
            <p14:sldId id="446"/>
            <p14:sldId id="438"/>
            <p14:sldId id="440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  <p:cmAuthor id="2" name="Mateus Orlandin" initials="MO" lastIdx="1" clrIdx="1">
    <p:extLst>
      <p:ext uri="{19B8F6BF-5375-455C-9EA6-DF929625EA0E}">
        <p15:presenceInfo xmlns:p15="http://schemas.microsoft.com/office/powerpoint/2012/main" userId="180c2ad4452ebf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9" autoAdjust="0"/>
    <p:restoredTop sz="82759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6T19:51:31.64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3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o conteúdo da apresentação tem fim educacional sobre os produtos da </a:t>
            </a:r>
            <a:r>
              <a:rPr lang="pt-BR" dirty="0" err="1"/>
              <a:t>UiPath</a:t>
            </a:r>
            <a:r>
              <a:rPr lang="pt-BR" dirty="0"/>
              <a:t> em português.</a:t>
            </a:r>
          </a:p>
          <a:p>
            <a:endParaRPr lang="pt-BR" dirty="0"/>
          </a:p>
          <a:p>
            <a:r>
              <a:rPr lang="pt-BR" dirty="0"/>
              <a:t>Será utilizada na prática a seguir, a versão Community do </a:t>
            </a:r>
            <a:r>
              <a:rPr lang="pt-BR" dirty="0" err="1"/>
              <a:t>UiPath</a:t>
            </a:r>
            <a:r>
              <a:rPr lang="pt-BR" dirty="0"/>
              <a:t> Studio. É importante ressaltar que a versão é um laboratório de testes e NÃO deve ser utilizada para fins comerciais e aplicações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6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Solução para Automações Atendidas</a:t>
            </a:r>
          </a:p>
          <a:p>
            <a:r>
              <a:rPr lang="pt-BR" dirty="0"/>
              <a:t>Interface de usuário</a:t>
            </a:r>
          </a:p>
          <a:p>
            <a:r>
              <a:rPr lang="pt-BR" dirty="0"/>
              <a:t>Colocar Ideias em prática</a:t>
            </a:r>
          </a:p>
          <a:p>
            <a:r>
              <a:rPr lang="pt-BR" dirty="0"/>
              <a:t>Tomada de decisão do usuário</a:t>
            </a:r>
          </a:p>
          <a:p>
            <a:r>
              <a:rPr lang="pt-BR" dirty="0"/>
              <a:t>Pode ser usado para ajudar o processo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/>
              <a:t>versão Enterprise: v2023.4.5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atividade ‘Show </a:t>
            </a:r>
            <a:r>
              <a:rPr lang="pt-BR" dirty="0" err="1"/>
              <a:t>Form</a:t>
            </a:r>
            <a:r>
              <a:rPr lang="pt-BR" dirty="0"/>
              <a:t>’ é possível passar argumentos para serem usados dinamicamente ou até mesmo tirar informações preenchidas do </a:t>
            </a:r>
            <a:r>
              <a:rPr lang="pt-BR" dirty="0" err="1"/>
              <a:t>Forms</a:t>
            </a:r>
            <a:r>
              <a:rPr lang="pt-BR" dirty="0"/>
              <a:t> para sua automação.</a:t>
            </a:r>
          </a:p>
          <a:p>
            <a:r>
              <a:rPr lang="pt-BR" dirty="0"/>
              <a:t>‘Continue workflow </a:t>
            </a:r>
            <a:r>
              <a:rPr lang="pt-BR" dirty="0" err="1"/>
              <a:t>execution</a:t>
            </a:r>
            <a:r>
              <a:rPr lang="pt-BR" dirty="0"/>
              <a:t>’ ativado permite que a atividade ‘</a:t>
            </a:r>
            <a:r>
              <a:rPr lang="pt-BR" dirty="0" err="1"/>
              <a:t>Run</a:t>
            </a:r>
            <a:r>
              <a:rPr lang="pt-BR" dirty="0"/>
              <a:t> Local Triggers’ escute os triggers vindos do </a:t>
            </a:r>
            <a:r>
              <a:rPr lang="pt-BR" dirty="0" err="1"/>
              <a:t>Forms</a:t>
            </a:r>
            <a:endParaRPr lang="pt-BR" dirty="0"/>
          </a:p>
          <a:p>
            <a:r>
              <a:rPr lang="pt-BR" dirty="0"/>
              <a:t>‘</a:t>
            </a:r>
            <a:r>
              <a:rPr lang="pt-BR" dirty="0" err="1"/>
              <a:t>Run</a:t>
            </a:r>
            <a:r>
              <a:rPr lang="pt-BR" dirty="0"/>
              <a:t> Local Triggers’ vai conectar a ação do usuário com o Trigger Workflow relacionado.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9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Diversas configurações e temas pré-definidos pra cada atividade.</a:t>
            </a:r>
          </a:p>
          <a:p>
            <a:r>
              <a:rPr lang="pt-BR" dirty="0"/>
              <a:t>Atividades livres de </a:t>
            </a:r>
            <a:r>
              <a:rPr lang="pt-BR" dirty="0" err="1"/>
              <a:t>pré</a:t>
            </a:r>
            <a:r>
              <a:rPr lang="pt-BR" dirty="0"/>
              <a:t> configuração mas que ampliam podendo usar HTML e CSS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6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619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4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50" r:id="rId17"/>
    <p:sldLayoutId id="2147483951" r:id="rId18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uipath.com/assets/downloads/community-agre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3456116"/>
            <a:ext cx="6724410" cy="886397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A Ponte entre Robôs e Humanos na Automação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endParaRPr lang="en-US" dirty="0"/>
          </a:p>
          <a:p>
            <a:pPr lvl="1"/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pré-requisitos</a:t>
            </a:r>
            <a:r>
              <a:rPr lang="en-US" dirty="0"/>
              <a:t> </a:t>
            </a:r>
            <a:r>
              <a:rPr lang="en-US" dirty="0" err="1"/>
              <a:t>apresentados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Click com o </a:t>
            </a:r>
            <a:r>
              <a:rPr lang="en-US" dirty="0" err="1"/>
              <a:t>botão</a:t>
            </a:r>
            <a:r>
              <a:rPr lang="en-US" dirty="0"/>
              <a:t> </a:t>
            </a:r>
            <a:r>
              <a:rPr lang="en-US" dirty="0" err="1"/>
              <a:t>direito</a:t>
            </a:r>
            <a:r>
              <a:rPr lang="en-US" dirty="0"/>
              <a:t> do mouse no </a:t>
            </a:r>
            <a:r>
              <a:rPr lang="en-US" dirty="0" err="1"/>
              <a:t>painel</a:t>
            </a:r>
            <a:r>
              <a:rPr lang="en-US" dirty="0"/>
              <a:t> de </a:t>
            </a:r>
            <a:r>
              <a:rPr lang="en-US" dirty="0" err="1"/>
              <a:t>projeto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No dropdown da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b="1" dirty="0"/>
              <a:t>“Add”</a:t>
            </a:r>
            <a:r>
              <a:rPr lang="en-US" dirty="0"/>
              <a:t>, click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“Form”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redirecionado</a:t>
            </a:r>
            <a:r>
              <a:rPr lang="en-US" dirty="0"/>
              <a:t> para o Form Builder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form.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262DA-5671-4E43-4B9B-04550D42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14" y="3429000"/>
            <a:ext cx="2918364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5190067" cy="4895532"/>
          </a:xfrm>
        </p:spPr>
        <p:txBody>
          <a:bodyPr/>
          <a:lstStyle/>
          <a:p>
            <a:pPr lvl="1" algn="just"/>
            <a:r>
              <a:rPr lang="en-US" dirty="0"/>
              <a:t>Use a </a:t>
            </a:r>
            <a:r>
              <a:rPr lang="en-US" dirty="0" err="1"/>
              <a:t>atividade</a:t>
            </a:r>
            <a:r>
              <a:rPr lang="en-US" dirty="0"/>
              <a:t> ‘Show Form’</a:t>
            </a:r>
          </a:p>
          <a:p>
            <a:pPr lvl="2" algn="just"/>
            <a:r>
              <a:rPr lang="en-US" dirty="0" err="1"/>
              <a:t>Escolha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Form</a:t>
            </a:r>
          </a:p>
          <a:p>
            <a:pPr lvl="2" algn="just"/>
            <a:r>
              <a:rPr lang="en-US" dirty="0"/>
              <a:t>Passe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endParaRPr lang="en-US" dirty="0"/>
          </a:p>
          <a:p>
            <a:pPr lvl="2" algn="just"/>
            <a:r>
              <a:rPr lang="en-US" dirty="0"/>
              <a:t>Se o </a:t>
            </a:r>
            <a:r>
              <a:rPr lang="en-US" dirty="0" err="1"/>
              <a:t>seu</a:t>
            </a:r>
            <a:r>
              <a:rPr lang="en-US" dirty="0"/>
              <a:t> form for </a:t>
            </a:r>
            <a:r>
              <a:rPr lang="en-US" dirty="0" err="1"/>
              <a:t>disparar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, </a:t>
            </a:r>
            <a:r>
              <a:rPr lang="en-US" dirty="0" err="1"/>
              <a:t>ative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‘Continue Workflow Execution’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Se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triggers, use a </a:t>
            </a:r>
            <a:r>
              <a:rPr lang="en-US" dirty="0" err="1"/>
              <a:t>atividade</a:t>
            </a:r>
            <a:r>
              <a:rPr lang="en-US" dirty="0"/>
              <a:t> ‘Run Local Triggers’ </a:t>
            </a:r>
            <a:r>
              <a:rPr lang="en-US" dirty="0" err="1"/>
              <a:t>depois</a:t>
            </a:r>
            <a:r>
              <a:rPr lang="en-US" dirty="0"/>
              <a:t> de ‘Show Form’</a:t>
            </a:r>
          </a:p>
          <a:p>
            <a:pPr lvl="2" algn="just"/>
            <a:r>
              <a:rPr lang="en-US" dirty="0" err="1"/>
              <a:t>Apartir</a:t>
            </a:r>
            <a:r>
              <a:rPr lang="en-US" dirty="0"/>
              <a:t> </a:t>
            </a:r>
            <a:r>
              <a:rPr lang="en-US" dirty="0" err="1"/>
              <a:t>disso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o </a:t>
            </a:r>
            <a:r>
              <a:rPr lang="en-US" dirty="0" err="1"/>
              <a:t>destino</a:t>
            </a:r>
            <a:r>
              <a:rPr lang="en-US" dirty="0"/>
              <a:t> da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Forms.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Como chamar o </a:t>
            </a:r>
            <a:r>
              <a:rPr lang="en-US" dirty="0" err="1"/>
              <a:t>seu</a:t>
            </a:r>
            <a:r>
              <a:rPr lang="en-US" dirty="0"/>
              <a:t> Form </a:t>
            </a:r>
            <a:r>
              <a:rPr lang="en-US" dirty="0" err="1"/>
              <a:t>apartir</a:t>
            </a:r>
            <a:r>
              <a:rPr lang="en-US" dirty="0"/>
              <a:t> de um Workflow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E81E8D-1E6E-5721-DD5F-6090B5E1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85" y="935409"/>
            <a:ext cx="2977502" cy="2834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17572E-D9C3-D119-E7D6-2ABAC67B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85" y="4050897"/>
            <a:ext cx="4552852" cy="13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Builder no UiPath Studio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402AD-1085-6786-6DAE-83A20739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706437"/>
            <a:ext cx="9203266" cy="465034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4166C54-1F30-2895-9E9D-162643D8A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21" y="5505029"/>
            <a:ext cx="4418013" cy="443653"/>
          </a:xfrm>
        </p:spPr>
        <p:txBody>
          <a:bodyPr/>
          <a:lstStyle/>
          <a:p>
            <a:r>
              <a:rPr lang="pt-BR" b="1" dirty="0" err="1"/>
              <a:t>Components</a:t>
            </a:r>
            <a:r>
              <a:rPr lang="pt-BR" b="1" dirty="0"/>
              <a:t>: </a:t>
            </a:r>
            <a:r>
              <a:rPr lang="pt-BR" dirty="0"/>
              <a:t>Elementos visuais/ funcionais para montar 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07EEE966-7916-4B3B-4EBD-55D1F7647B91}"/>
              </a:ext>
            </a:extLst>
          </p:cNvPr>
          <p:cNvSpPr txBox="1">
            <a:spLocks/>
          </p:cNvSpPr>
          <p:nvPr/>
        </p:nvSpPr>
        <p:spPr>
          <a:xfrm>
            <a:off x="5444068" y="5476271"/>
            <a:ext cx="4418013" cy="4436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Design: </a:t>
            </a:r>
            <a:r>
              <a:rPr lang="pt-BR" dirty="0"/>
              <a:t>Nessa tela podemos ver uma prévia e definir a posição dos componentes no nosso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pic>
        <p:nvPicPr>
          <p:cNvPr id="9" name="Graphic 447">
            <a:extLst>
              <a:ext uri="{FF2B5EF4-FFF2-40B4-BE49-F238E27FC236}">
                <a16:creationId xmlns:a16="http://schemas.microsoft.com/office/drawing/2014/main" id="{7389B394-1938-3C8C-8674-88E0DFE24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0951" y="5476271"/>
            <a:ext cx="304800" cy="304800"/>
          </a:xfrm>
          <a:prstGeom prst="rect">
            <a:avLst/>
          </a:prstGeom>
        </p:spPr>
      </p:pic>
      <p:pic>
        <p:nvPicPr>
          <p:cNvPr id="10" name="Graphic 459">
            <a:extLst>
              <a:ext uri="{FF2B5EF4-FFF2-40B4-BE49-F238E27FC236}">
                <a16:creationId xmlns:a16="http://schemas.microsoft.com/office/drawing/2014/main" id="{83E81FDE-4EC4-5F1E-8A85-A7B9DF0B2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504" y="550502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no forms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próprias</a:t>
            </a:r>
            <a:r>
              <a:rPr lang="en-US" dirty="0"/>
              <a:t> </a:t>
            </a:r>
            <a:r>
              <a:rPr lang="en-US" dirty="0" err="1"/>
              <a:t>configurações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alteradas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Estilização</a:t>
            </a:r>
            <a:endParaRPr lang="en-US" dirty="0"/>
          </a:p>
          <a:p>
            <a:pPr lvl="1"/>
            <a:r>
              <a:rPr lang="en-US" dirty="0" err="1"/>
              <a:t>Vizualização</a:t>
            </a:r>
            <a:endParaRPr lang="en-US" dirty="0"/>
          </a:p>
          <a:p>
            <a:pPr lvl="1"/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Configurações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9F38C0-506B-A2B1-CCE3-0368FC98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2" y="4167187"/>
            <a:ext cx="6572250" cy="1038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31C4A9-B4BC-1C83-F2A4-D4311EAA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4" y="3038244"/>
            <a:ext cx="343900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819679"/>
          </a:xfrm>
        </p:spPr>
        <p:txBody>
          <a:bodyPr/>
          <a:lstStyle/>
          <a:p>
            <a:pPr lvl="0"/>
            <a:r>
              <a:rPr lang="en-US" dirty="0" err="1"/>
              <a:t>Alguns</a:t>
            </a:r>
            <a:r>
              <a:rPr lang="en-US" dirty="0"/>
              <a:t> components do </a:t>
            </a:r>
            <a:r>
              <a:rPr lang="en-US" dirty="0" err="1"/>
              <a:t>seu</a:t>
            </a:r>
            <a:r>
              <a:rPr lang="en-US" dirty="0"/>
              <a:t> forms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Triggers (</a:t>
            </a:r>
            <a:r>
              <a:rPr lang="en-US" dirty="0" err="1"/>
              <a:t>gatilhos</a:t>
            </a:r>
            <a:r>
              <a:rPr lang="en-US" dirty="0"/>
              <a:t>) que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clickados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selecionados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chamar um </a:t>
            </a:r>
            <a:r>
              <a:rPr lang="en-US" b="1" dirty="0"/>
              <a:t>Trigger Workflow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Triggers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27BE9-BAE0-D170-38B9-2487EF65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41" y="1998133"/>
            <a:ext cx="8903759" cy="2870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8D8CAE-1419-490A-45A2-3C828A5A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1" y="4868333"/>
            <a:ext cx="2989262" cy="18103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2A96B0-3617-AF8E-A67A-C481FA02D794}"/>
              </a:ext>
            </a:extLst>
          </p:cNvPr>
          <p:cNvSpPr txBox="1">
            <a:spLocks/>
          </p:cNvSpPr>
          <p:nvPr/>
        </p:nvSpPr>
        <p:spPr>
          <a:xfrm>
            <a:off x="380999" y="4715934"/>
            <a:ext cx="5713413" cy="1238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Trigger Workflow: </a:t>
            </a:r>
            <a:endParaRPr lang="en-US" dirty="0"/>
          </a:p>
          <a:p>
            <a:pPr lvl="1"/>
            <a:r>
              <a:rPr lang="en-US" dirty="0"/>
              <a:t>Local Trigger</a:t>
            </a:r>
          </a:p>
          <a:p>
            <a:pPr lvl="1"/>
            <a:r>
              <a:rPr lang="en-US" dirty="0" err="1"/>
              <a:t>Semelhante</a:t>
            </a:r>
            <a:r>
              <a:rPr lang="en-US" dirty="0"/>
              <a:t> a um workflow normal</a:t>
            </a:r>
          </a:p>
        </p:txBody>
      </p:sp>
    </p:spTree>
    <p:extLst>
      <p:ext uri="{BB962C8B-B14F-4D97-AF65-F5344CB8AC3E}">
        <p14:creationId xmlns:p14="http://schemas.microsoft.com/office/powerpoint/2010/main" val="331224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das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do package “</a:t>
            </a:r>
            <a:r>
              <a:rPr lang="en-US" dirty="0" err="1"/>
              <a:t>UiPath.Form.Activities</a:t>
            </a:r>
            <a:r>
              <a:rPr lang="en-US" dirty="0"/>
              <a:t>”: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C90CC3-4383-F238-E328-1C649560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883537"/>
            <a:ext cx="2480731" cy="26230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7EC863-528D-A95C-0FB0-E3500BEA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04" y="1904632"/>
            <a:ext cx="3994149" cy="26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349170"/>
            <a:ext cx="3470562" cy="658363"/>
          </a:xfrm>
        </p:spPr>
        <p:txBody>
          <a:bodyPr/>
          <a:lstStyle/>
          <a:p>
            <a:r>
              <a:rPr lang="en-PH" dirty="0"/>
              <a:t>Casos de </a:t>
            </a:r>
            <a:r>
              <a:rPr lang="en-PH" dirty="0" err="1"/>
              <a:t>uso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678351"/>
            <a:ext cx="3470562" cy="4995335"/>
          </a:xfrm>
        </p:spPr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/>
              <a:t>Form de </a:t>
            </a:r>
            <a:r>
              <a:rPr lang="en-US" dirty="0" err="1"/>
              <a:t>analise</a:t>
            </a:r>
            <a:r>
              <a:rPr lang="en-US" dirty="0"/>
              <a:t> </a:t>
            </a:r>
            <a:r>
              <a:rPr lang="en-US" dirty="0" err="1"/>
              <a:t>financeira</a:t>
            </a:r>
            <a:r>
              <a:rPr lang="en-US" dirty="0"/>
              <a:t> e </a:t>
            </a:r>
            <a:r>
              <a:rPr lang="en-US" dirty="0" err="1"/>
              <a:t>investimentos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 e </a:t>
            </a:r>
            <a:r>
              <a:rPr lang="en-US" dirty="0" err="1"/>
              <a:t>analise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negócio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criação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</a:t>
            </a:r>
            <a:r>
              <a:rPr lang="en-US" dirty="0" err="1"/>
              <a:t>testdata</a:t>
            </a:r>
            <a:r>
              <a:rPr lang="en-US" dirty="0"/>
              <a:t> com Chat GPT e Coded Automation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Form </a:t>
            </a:r>
            <a:r>
              <a:rPr lang="en-US" dirty="0" err="1"/>
              <a:t>personalizado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template de </a:t>
            </a:r>
            <a:r>
              <a:rPr lang="en-US" dirty="0" err="1"/>
              <a:t>REFramework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projetos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4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127" y="3196152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64600" y="3194477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127" y="4037115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801" y="3612873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70652" y="3620900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72747" y="404732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  <a:p>
            <a:r>
              <a:rPr lang="en-US" dirty="0" err="1"/>
              <a:t>Pré-requisitos</a:t>
            </a:r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endParaRPr lang="en-US" dirty="0"/>
          </a:p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projetos</a:t>
            </a: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83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469" y="1787"/>
            <a:ext cx="4540710" cy="6859788"/>
          </a:xfrm>
          <a:custGeom>
            <a:avLst/>
            <a:gdLst/>
            <a:ahLst/>
            <a:cxnLst/>
            <a:rect l="l" t="t" r="r" b="b"/>
            <a:pathLst>
              <a:path w="6812839" h="10292362">
                <a:moveTo>
                  <a:pt x="0" y="0"/>
                </a:moveTo>
                <a:lnTo>
                  <a:pt x="6812838" y="0"/>
                </a:lnTo>
                <a:lnTo>
                  <a:pt x="6812838" y="10292361"/>
                </a:lnTo>
                <a:lnTo>
                  <a:pt x="0" y="1029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82" r="-243" b="-2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5231" y="5641956"/>
            <a:ext cx="2619946" cy="1220512"/>
          </a:xfrm>
          <a:custGeom>
            <a:avLst/>
            <a:gdLst/>
            <a:ahLst/>
            <a:cxnLst/>
            <a:rect l="l" t="t" r="r" b="b"/>
            <a:pathLst>
              <a:path w="3930943" h="1831245">
                <a:moveTo>
                  <a:pt x="0" y="0"/>
                </a:moveTo>
                <a:lnTo>
                  <a:pt x="3930943" y="0"/>
                </a:lnTo>
                <a:lnTo>
                  <a:pt x="3930943" y="1831245"/>
                </a:lnTo>
                <a:lnTo>
                  <a:pt x="0" y="183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6" b="-3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5875" y="893"/>
            <a:ext cx="1939302" cy="1248425"/>
          </a:xfrm>
          <a:custGeom>
            <a:avLst/>
            <a:gdLst/>
            <a:ahLst/>
            <a:cxnLst/>
            <a:rect l="l" t="t" r="r" b="b"/>
            <a:pathLst>
              <a:path w="2909710" h="1873126">
                <a:moveTo>
                  <a:pt x="0" y="0"/>
                </a:moveTo>
                <a:lnTo>
                  <a:pt x="2909710" y="0"/>
                </a:lnTo>
                <a:lnTo>
                  <a:pt x="2909710" y="1873126"/>
                </a:lnTo>
                <a:lnTo>
                  <a:pt x="0" y="187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97" b="-4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" y="1964383"/>
            <a:ext cx="1436213" cy="4898083"/>
          </a:xfrm>
          <a:custGeom>
            <a:avLst/>
            <a:gdLst/>
            <a:ahLst/>
            <a:cxnLst/>
            <a:rect l="l" t="t" r="r" b="b"/>
            <a:pathLst>
              <a:path w="2154881" h="7349039">
                <a:moveTo>
                  <a:pt x="0" y="0"/>
                </a:moveTo>
                <a:lnTo>
                  <a:pt x="2154881" y="0"/>
                </a:lnTo>
                <a:lnTo>
                  <a:pt x="2154881" y="7349040"/>
                </a:lnTo>
                <a:lnTo>
                  <a:pt x="0" y="734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08333" b="-3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3237" y="357521"/>
            <a:ext cx="2011425" cy="328815"/>
          </a:xfrm>
          <a:custGeom>
            <a:avLst/>
            <a:gdLst/>
            <a:ahLst/>
            <a:cxnLst/>
            <a:rect l="l" t="t" r="r" b="b"/>
            <a:pathLst>
              <a:path w="3017923" h="493351">
                <a:moveTo>
                  <a:pt x="0" y="0"/>
                </a:moveTo>
                <a:lnTo>
                  <a:pt x="3017923" y="0"/>
                </a:lnTo>
                <a:lnTo>
                  <a:pt x="3017923" y="493351"/>
                </a:lnTo>
                <a:lnTo>
                  <a:pt x="0" y="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3" b="-3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455" y="961994"/>
            <a:ext cx="10497749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UiPath Community Chapter São Paulo em Português (PT-BR)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Este disclaimer ("Aviso Legal") é fornecido para esclarecer os termos e condições de uso deste canal. Ao acessar e utilizar os nossos conteúdos, você concorda com os seguintes termos: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Objetivo estritamente educacional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O objetivo primordial deste canal é fornecer informações educacionais sobre produtos da UiPath, em português do Brasil. Todos os vídeos são destinados a fomentar o conhecimento acerca da ferramenta, compartilhando novidades e melhores práticas de desenvolvimento de RPA (Automação de Processos Robóticos) para profissionais e entusiastas da área. Todo o conteúdo divulgado neste canal possui fins estritamente educacionais.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Licença Community UiPath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É fundamental que todos estejam de acordo com os termos da licença Community. Saiba mais em: </a:t>
            </a:r>
            <a:r>
              <a:rPr lang="en-US" sz="1799" u="sng" spc="-1">
                <a:solidFill>
                  <a:srgbClr val="000000"/>
                </a:solidFill>
                <a:latin typeface="Montserrat"/>
                <a:hlinkClick r:id="rId7" tooltip="https://www.uipath.com/assets/downloads/community-agreement"/>
              </a:rPr>
              <a:t>https://www.uipath.com/assets/downloads/community-agreement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A versão Community é um laboratório de testes e NÃO deve ser utilizada para fins comerciais e aplicações em produção.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201" y="416995"/>
            <a:ext cx="755376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7"/>
              </a:lnSpc>
            </a:pPr>
            <a:r>
              <a:rPr lang="en-US" sz="2801" spc="-8">
                <a:solidFill>
                  <a:srgbClr val="000000"/>
                </a:solidFill>
                <a:latin typeface="Montserrat Bold"/>
              </a:rPr>
              <a:t>DISCLAIMER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22388"/>
            <a:ext cx="6603999" cy="4895532"/>
          </a:xfrm>
        </p:spPr>
        <p:txBody>
          <a:bodyPr/>
          <a:lstStyle/>
          <a:p>
            <a:pPr lvl="0"/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</a:t>
            </a:r>
            <a:r>
              <a:rPr lang="en-US" b="1" dirty="0" err="1"/>
              <a:t>automações</a:t>
            </a:r>
            <a:r>
              <a:rPr lang="en-US" b="1" dirty="0"/>
              <a:t> </a:t>
            </a:r>
            <a:r>
              <a:rPr lang="en-US" b="1" dirty="0" err="1"/>
              <a:t>atendidas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Agora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formulário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para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a </a:t>
            </a:r>
            <a:r>
              <a:rPr lang="en-US" dirty="0" err="1"/>
              <a:t>automação</a:t>
            </a:r>
            <a:r>
              <a:rPr lang="en-US" dirty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err="1"/>
              <a:t>Coloque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ideias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intuitiva</a:t>
            </a:r>
            <a:r>
              <a:rPr lang="en-US" dirty="0"/>
              <a:t> para </a:t>
            </a:r>
            <a:r>
              <a:rPr lang="en-US" dirty="0" err="1"/>
              <a:t>interação</a:t>
            </a:r>
            <a:r>
              <a:rPr lang="en-US" dirty="0"/>
              <a:t> com 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Auxilia </a:t>
            </a: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dependem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para auxiliar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 err="1"/>
              <a:t>Propósito</a:t>
            </a:r>
            <a:r>
              <a:rPr lang="en-US" dirty="0"/>
              <a:t> do UiPath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BFF651-F4B1-1000-A4A4-22551E63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67" y="3101288"/>
            <a:ext cx="4038600" cy="2811057"/>
          </a:xfrm>
          <a:prstGeom prst="rect">
            <a:avLst/>
          </a:prstGeom>
        </p:spPr>
      </p:pic>
      <p:pic>
        <p:nvPicPr>
          <p:cNvPr id="6" name="Graphic 21">
            <a:extLst>
              <a:ext uri="{FF2B5EF4-FFF2-40B4-BE49-F238E27FC236}">
                <a16:creationId xmlns:a16="http://schemas.microsoft.com/office/drawing/2014/main" id="{4827AC2D-0F05-9D53-CC11-62953D05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6566" y="332314"/>
            <a:ext cx="431799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6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UiPath Studio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UiPath.Form.Activities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algn="just"/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a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algn="just"/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package official da UiPath “</a:t>
            </a:r>
            <a:r>
              <a:rPr lang="en-US" dirty="0" err="1"/>
              <a:t>UiPath.Form.Activities</a:t>
            </a:r>
            <a:r>
              <a:rPr lang="en-US" dirty="0"/>
              <a:t>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95441C-5A67-EE10-64B4-FC59BE7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30" y="3882962"/>
            <a:ext cx="2024136" cy="17113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18D272-0D73-0AC0-BFEF-5F443389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91" y="3882962"/>
            <a:ext cx="264832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35262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16957</TotalTime>
  <Words>827</Words>
  <Application>Microsoft Office PowerPoint</Application>
  <PresentationFormat>Personalizar</PresentationFormat>
  <Paragraphs>117</Paragraphs>
  <Slides>18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Lucida Grande</vt:lpstr>
      <vt:lpstr>Montserrat</vt:lpstr>
      <vt:lpstr>Montserrat Bold</vt:lpstr>
      <vt:lpstr>Primary Presentation Layouts</vt:lpstr>
      <vt:lpstr>Secondary Presentation Layouts</vt:lpstr>
      <vt:lpstr>Icon template_DO NOT USE for presentation</vt:lpstr>
      <vt:lpstr>UiPath Forms</vt:lpstr>
      <vt:lpstr>Mateus Orlandin Dias</vt:lpstr>
      <vt:lpstr>Agenda</vt:lpstr>
      <vt:lpstr>Apresentação do PowerPoint</vt:lpstr>
      <vt:lpstr>Propósito</vt:lpstr>
      <vt:lpstr>Propósito do UiPath Forms</vt:lpstr>
      <vt:lpstr>Pré-requisitos</vt:lpstr>
      <vt:lpstr>Pré-requisitos</vt:lpstr>
      <vt:lpstr>Como criar e utilizar </vt:lpstr>
      <vt:lpstr>Como criar</vt:lpstr>
      <vt:lpstr>Como chamar o seu Form apartir de um Workflow</vt:lpstr>
      <vt:lpstr>Form Builder no UiPath Studio</vt:lpstr>
      <vt:lpstr>Configurações dos componentes</vt:lpstr>
      <vt:lpstr>Form Triggers</vt:lpstr>
      <vt:lpstr>Outras atividades relacionadas ao Forms</vt:lpstr>
      <vt:lpstr>Casos de uso</vt:lpstr>
      <vt:lpstr>Apresentação do PowerPoint</vt:lpstr>
      <vt:lpstr>Exemplo prático – Form para projetos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628</cp:revision>
  <dcterms:created xsi:type="dcterms:W3CDTF">2019-04-27T00:55:32Z</dcterms:created>
  <dcterms:modified xsi:type="dcterms:W3CDTF">2024-07-13T20:10:10Z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